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6" r:id="rId3"/>
    <p:sldId id="286" r:id="rId4"/>
    <p:sldId id="310" r:id="rId5"/>
    <p:sldId id="312" r:id="rId6"/>
    <p:sldId id="311" r:id="rId7"/>
    <p:sldId id="313" r:id="rId8"/>
    <p:sldId id="308" r:id="rId9"/>
    <p:sldId id="309" r:id="rId10"/>
    <p:sldId id="314" r:id="rId11"/>
  </p:sldIdLst>
  <p:sldSz cx="9144000" cy="6858000" type="screen4x3"/>
  <p:notesSz cx="9309100" cy="7053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CFFCC"/>
    <a:srgbClr val="FF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สไตล์ธีม 2 - เน้น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สไตล์ธีม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5" autoAdjust="0"/>
    <p:restoredTop sz="98930" autoAdjust="0"/>
  </p:normalViewPr>
  <p:slideViewPr>
    <p:cSldViewPr>
      <p:cViewPr varScale="1">
        <p:scale>
          <a:sx n="73" d="100"/>
          <a:sy n="73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เป้าหมาย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สมัครใจ</c:v>
                </c:pt>
                <c:pt idx="1">
                  <c:v>บังคับบำบัด</c:v>
                </c:pt>
                <c:pt idx="2">
                  <c:v>ต้องโทษ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1923</c:v>
                </c:pt>
                <c:pt idx="1">
                  <c:v>3075</c:v>
                </c:pt>
                <c:pt idx="2">
                  <c:v>300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ผลงาน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สมัครใจ</c:v>
                </c:pt>
                <c:pt idx="1">
                  <c:v>บังคับบำบัด</c:v>
                </c:pt>
                <c:pt idx="2">
                  <c:v>ต้องโทษ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687</c:v>
                </c:pt>
                <c:pt idx="1">
                  <c:v>2080</c:v>
                </c:pt>
                <c:pt idx="2">
                  <c:v>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69632"/>
        <c:axId val="55275520"/>
      </c:barChart>
      <c:catAx>
        <c:axId val="55269632"/>
        <c:scaling>
          <c:orientation val="minMax"/>
        </c:scaling>
        <c:delete val="0"/>
        <c:axPos val="b"/>
        <c:majorTickMark val="out"/>
        <c:minorTickMark val="none"/>
        <c:tickLblPos val="nextTo"/>
        <c:crossAx val="55275520"/>
        <c:crosses val="autoZero"/>
        <c:auto val="1"/>
        <c:lblAlgn val="ctr"/>
        <c:lblOffset val="100"/>
        <c:noMultiLvlLbl val="0"/>
      </c:catAx>
      <c:valAx>
        <c:axId val="5527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269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ahoma" pitchFamily="34" charset="0"/>
          <a:ea typeface="Tahoma" pitchFamily="34" charset="0"/>
          <a:cs typeface="Tahoma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DE7F635-65D8-410C-B226-27BADAE5FF7C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918D78E-39D9-4C95-953F-14B297558AE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5072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5273541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B106041-046B-42C1-8206-E110B4F66D86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892425" y="528638"/>
            <a:ext cx="3525838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30910" y="3350300"/>
            <a:ext cx="7447280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6698968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273541" y="6698968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B6A7209-A395-41AF-ABFD-C2EFDEB9F29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82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241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90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61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125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121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133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859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18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346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009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237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04D-4562-4102-B80F-45C07EDA3137}" type="datetimeFigureOut">
              <a:rPr lang="th-TH" smtClean="0"/>
              <a:pPr/>
              <a:t>26/03/62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6AF3-001D-4C6F-8A32-7E61E8C05DF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745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516" y="2420888"/>
            <a:ext cx="894306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แผนงานบำบัดรักษาผู้เสพ/ผู้ติดยาเสพ</a:t>
            </a:r>
            <a:r>
              <a:rPr lang="th-TH" sz="48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ติด</a:t>
            </a:r>
            <a:r>
              <a:rPr lang="en-US" sz="4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48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ปี </a:t>
            </a:r>
            <a:r>
              <a:rPr lang="th-TH" sz="4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itchFamily="34" charset="-34"/>
                <a:cs typeface="TH Sarabun New" pitchFamily="34" charset="-34"/>
              </a:rPr>
              <a:t>2562</a:t>
            </a:r>
            <a:endParaRPr lang="th-TH" dirty="0">
              <a:latin typeface="TH Sarabun New" pitchFamily="34" charset="-34"/>
              <a:cs typeface="TH Sarabun New" pitchFamily="34" charset="-34"/>
            </a:endParaRPr>
          </a:p>
          <a:p>
            <a:endParaRPr lang="th-TH" dirty="0">
              <a:latin typeface="TH Sarabun New" pitchFamily="34" charset="-34"/>
              <a:cs typeface="TH Sarabun New" pitchFamily="34" charset="-34"/>
            </a:endParaRPr>
          </a:p>
          <a:p>
            <a:endParaRPr lang="th-TH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48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 New" pitchFamily="34" charset="-34"/>
                <a:cs typeface="TH Sarabun New" pitchFamily="34" charset="-34"/>
              </a:rPr>
              <a:t>สำนักงานสาธารณสุขจังหวัดอุบลราชธานี</a:t>
            </a:r>
          </a:p>
          <a:p>
            <a:pPr algn="ctr"/>
            <a:endParaRPr lang="th-TH" sz="4000" b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80" y="313589"/>
            <a:ext cx="1995126" cy="187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CCFF66"/>
          </a:solidFill>
        </p:spPr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ประชาสัมพันธ์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สถานบันธัญรักษ์ขอนแก่น จัดแผนออกประเมินรับรอง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HA 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ยาเสพติดในช่วงวันที่ 8-10 พ.ค. 62 จำนวน 10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 (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พรรษาฯ, วารินฯ, เดชอุดม, เขื่องใน, พิบูลฯ, ม่วงสามสิบ, ตาลสุม, สิรินธร, นาเยีย  และเหล่าเสือโก้ก)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หลักสูตร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เวชศาสตร์ยาเสพติดสำหรับแพทย์ ประมาณการจะจัดใน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วันที่ 22-24 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พฤษภาคม 2562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ณ โรงแรมสุนีย์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แกนด์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จังหวัดอุบลราชธานี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ขอความอนุเคราะห์ทุกพื้นที่ ที่ยังไม่มีแพทย์เฉพาะทางเวชศาสตร์ยาเสพติด เตรียมส่งแพทย์เข้าอบรมในวันดังกล่าว </a:t>
            </a:r>
          </a:p>
          <a:p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9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solidFill>
            <a:srgbClr val="CCFF66"/>
          </a:solidFill>
        </p:spPr>
        <p:txBody>
          <a:bodyPr>
            <a:noAutofit/>
          </a:bodyPr>
          <a:lstStyle/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เป้าหมาย/ผลงาน การบำบัด </a:t>
            </a:r>
            <a:b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(ยอดสะสมเดือนมีนาคม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310080"/>
              </p:ext>
            </p:extLst>
          </p:nvPr>
        </p:nvGraphicFramePr>
        <p:xfrm>
          <a:off x="467544" y="1340768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1438293" y="6093296"/>
            <a:ext cx="165618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4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C41EB377-22EA-47F1-85B0-21B71D455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90658"/>
              </p:ext>
            </p:extLst>
          </p:nvPr>
        </p:nvGraphicFramePr>
        <p:xfrm>
          <a:off x="-1" y="857250"/>
          <a:ext cx="9144002" cy="54180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43809">
                  <a:extLst>
                    <a:ext uri="{9D8B030D-6E8A-4147-A177-3AD203B41FA5}">
                      <a16:colId xmlns:a16="http://schemas.microsoft.com/office/drawing/2014/main" xmlns="" val="167817247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6741059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417098289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3650216231"/>
                    </a:ext>
                  </a:extLst>
                </a:gridCol>
                <a:gridCol w="1475657">
                  <a:extLst>
                    <a:ext uri="{9D8B030D-6E8A-4147-A177-3AD203B41FA5}">
                      <a16:colId xmlns:a16="http://schemas.microsoft.com/office/drawing/2014/main" xmlns="" val="1298521207"/>
                    </a:ext>
                  </a:extLst>
                </a:gridCol>
              </a:tblGrid>
              <a:tr h="38994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ระบบบำบัด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เป้าหมาย</a:t>
                      </a:r>
                      <a:b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</a:b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ปี 2562 (เดือนมี.ค.62)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7840578"/>
                  </a:ext>
                </a:extLst>
              </a:tr>
              <a:tr h="64722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เป้าหมายไตร</a:t>
                      </a: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มาส </a:t>
                      </a:r>
                      <a:r>
                        <a:rPr lang="th-TH" sz="2400" b="1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2</a:t>
                      </a:r>
                      <a:endParaRPr lang="en-US" sz="2400" b="1" u="none" strike="noStrike" dirty="0" smtClean="0"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  <a:p>
                      <a:pPr algn="ctr" fontAlgn="b"/>
                      <a:r>
                        <a:rPr lang="th-TH" sz="2400" b="1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(</a:t>
                      </a: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ต.ค.61-มี.ค 62) 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ผลงานสะสม</a:t>
                      </a:r>
                    </a:p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มี.ค.62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ร้อยละจากเป้าหมายรวม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3003750473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ระบบสมัครใจ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1,923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769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 </a:t>
                      </a:r>
                      <a:r>
                        <a:rPr lang="en-US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       687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 35.73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4414705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</a:t>
                      </a:r>
                      <a:r>
                        <a:rPr lang="en-US" sz="2400" u="none" strike="noStrike" baseline="0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ระบบ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สมัครใจ รพ.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1,123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449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346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30.81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2601510880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ค่าย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ปรับเปลี่ยนพฤติกรรม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800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320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341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42.63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3752807003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</a:t>
                      </a:r>
                      <a:r>
                        <a:rPr lang="th-TH" sz="2400" b="1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ระบบ</a:t>
                      </a: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บังคับบำบัด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3,075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</a:t>
                      </a: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,</a:t>
                      </a:r>
                      <a:r>
                        <a:rPr lang="en-US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230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2,080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67.64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8483446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ไม่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ควบคุมตัว ใน รพ.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3,001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1200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2,010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66.98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360329833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ควบคุม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ตัว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74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70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94.59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358169923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</a:t>
                      </a:r>
                      <a:r>
                        <a:rPr lang="th-TH" sz="2400" b="1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ระบบ</a:t>
                      </a:r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ต้องโทษ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 300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30 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318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b="1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106.00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6026609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เรือนจำ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กลาง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40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151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</a:t>
                      </a:r>
                      <a:r>
                        <a:rPr lang="en-US" sz="2400" u="none" strike="noStrike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51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966752772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สถาน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พินิจฯ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40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109.00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1941922924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</a:t>
                      </a:r>
                      <a:r>
                        <a:rPr lang="en-US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- </a:t>
                      </a:r>
                      <a:r>
                        <a:rPr lang="th-TH" sz="2400" u="none" strike="noStrike" dirty="0" smtClean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ศูนย์</a:t>
                      </a:r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ฝึกอบรมเยาวชน ฯ เขต 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100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40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58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58.00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3678890817"/>
                  </a:ext>
                </a:extLst>
              </a:tr>
              <a:tr h="38994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   รวม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5,298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2,119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3,085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2400" u="none" strike="noStrike" dirty="0">
                          <a:effectLst/>
                          <a:latin typeface="TH Sarabun New" pitchFamily="34" charset="-34"/>
                          <a:cs typeface="TH Sarabun New" pitchFamily="34" charset="-34"/>
                        </a:rPr>
                        <a:t>58.23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 New" pitchFamily="34" charset="-34"/>
                        <a:cs typeface="TH Sarabun New" pitchFamily="34" charset="-34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xmlns="" val="38477638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992AEEC-B8E6-4860-8D26-735A0CFBBDBA}"/>
              </a:ext>
            </a:extLst>
          </p:cNvPr>
          <p:cNvSpPr txBox="1"/>
          <p:nvPr/>
        </p:nvSpPr>
        <p:spPr>
          <a:xfrm>
            <a:off x="553913" y="89573"/>
            <a:ext cx="8300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</a:rPr>
              <a:t>ผลการบำบัดรักษายาเสพติด ปี 2562 ทุก</a:t>
            </a:r>
            <a:r>
              <a:rPr lang="th-TH" sz="44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</a:rPr>
              <a:t>ระบบ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Oval 1"/>
          <p:cNvSpPr/>
          <p:nvPr/>
        </p:nvSpPr>
        <p:spPr>
          <a:xfrm>
            <a:off x="7884368" y="1916832"/>
            <a:ext cx="86409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44208" y="2330394"/>
            <a:ext cx="720080" cy="387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ผู้เข้ารับการบำบัดยาเสพติด</a:t>
            </a:r>
            <a:r>
              <a:rPr lang="th-TH" sz="2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ระบบสมัครใจบำบัดใน รพ. 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ยอดสะสมเดือนมีนาคม 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452991"/>
              </p:ext>
            </p:extLst>
          </p:nvPr>
        </p:nvGraphicFramePr>
        <p:xfrm>
          <a:off x="467544" y="1340767"/>
          <a:ext cx="8325961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026"/>
                <a:gridCol w="2436417"/>
                <a:gridCol w="2426759"/>
                <a:gridCol w="2426759"/>
              </a:tblGrid>
              <a:tr h="650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1,123 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ผลงานสะสม มี.ค 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346 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เมืองอุบลราชธานี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ม่วงสามสิบ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เขื่องใน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ดอนมดแดง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ตาลสุม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เหล่าเสือโก้ก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ตระการพืชผล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เขมราฐ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นาตาล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โพธิ์ไทร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กุดข้าวปุ้น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3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ศรีเมืองใหม่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77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922114"/>
          </a:xfrm>
        </p:spPr>
        <p:txBody>
          <a:bodyPr>
            <a:noAutofit/>
          </a:bodyPr>
          <a:lstStyle/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ผู้เข้ารับการบำบัดยาเสพติดระบบสมัครใจบำบัดใน รพ. </a:t>
            </a:r>
            <a:b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ยอดสะสมเดือนมีนาคม 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422972"/>
              </p:ext>
            </p:extLst>
          </p:nvPr>
        </p:nvGraphicFramePr>
        <p:xfrm>
          <a:off x="395536" y="1124744"/>
          <a:ext cx="8568951" cy="5472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262"/>
                <a:gridCol w="2507523"/>
                <a:gridCol w="2497583"/>
                <a:gridCol w="2497583"/>
              </a:tblGrid>
              <a:tr h="6308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1,123 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ผลงานสะสม มี.ค 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346 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วารินชำราบ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พิบูลมังสาหาร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โขงเจียม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สิรินธร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สำโรง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สว่างวีระวงศ์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นาเยีย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เดชอุดม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ทุ่งศรีอุดม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น้ำยืน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น้ำขุ่น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นาจะหลวย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บุณฑริก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</a:t>
                      </a:r>
                      <a:endParaRPr lang="en-US" sz="18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9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066130"/>
          </a:xfrm>
        </p:spPr>
        <p:txBody>
          <a:bodyPr>
            <a:noAutofit/>
          </a:bodyPr>
          <a:lstStyle/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ผู้เข้ารับการบำบัดยาเสพติดระบบบังคับ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บำบัด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</a:t>
            </a:r>
            <a:r>
              <a:rPr lang="th-TH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ไม่ควบคุมตัวใน รพ.</a:t>
            </a:r>
            <a:br>
              <a:rPr lang="th-TH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ยอดสะสมเดือนมีนาคม 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297692"/>
              </p:ext>
            </p:extLst>
          </p:nvPr>
        </p:nvGraphicFramePr>
        <p:xfrm>
          <a:off x="179511" y="1484786"/>
          <a:ext cx="8712970" cy="4824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807"/>
                <a:gridCol w="2009066"/>
                <a:gridCol w="1993645"/>
                <a:gridCol w="2658194"/>
                <a:gridCol w="1255258"/>
              </a:tblGrid>
              <a:tr h="6244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3,001 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ผลงานสะสม มี.ค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2,010 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เมืองอุบลราชธานี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64.86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ม่วงสามสิบ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117.00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เขื่องใน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103.00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ดอนมดแดง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ตาลสุม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13.33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เหล่าเสือโก้ก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48.89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ตระการพืชผล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63.00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เขมราฐ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นาตาล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โพธิ์ไทร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27.00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กุดข้าวปุ้น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90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11.11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ศรีเมืองใหม่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101.79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38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066130"/>
          </a:xfrm>
        </p:spPr>
        <p:txBody>
          <a:bodyPr>
            <a:noAutofit/>
          </a:bodyPr>
          <a:lstStyle/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ผู้เข้ารับการบำบัดยาเสพติดระบบบังคับ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บำบัด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แบบ</a:t>
            </a:r>
            <a:r>
              <a:rPr lang="th-TH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ไม่ควบคุมตัวใน รพ.</a:t>
            </a:r>
            <a:br>
              <a:rPr lang="th-TH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ยอดสะสมเดือนมีนาคม 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en-US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807520"/>
              </p:ext>
            </p:extLst>
          </p:nvPr>
        </p:nvGraphicFramePr>
        <p:xfrm>
          <a:off x="179511" y="1484786"/>
          <a:ext cx="8640960" cy="5174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333"/>
                <a:gridCol w="2094004"/>
                <a:gridCol w="1872208"/>
                <a:gridCol w="2232248"/>
                <a:gridCol w="1512167"/>
              </a:tblGrid>
              <a:tr h="6244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อำเภอ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3,001 </a:t>
                      </a:r>
                      <a:r>
                        <a:rPr lang="th-TH" sz="160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ผลงานสะสม มี.ค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2,010 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คน)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วารินชำราบ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251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100.40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พิบูลมังสาหาร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119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135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113.45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โขงเจียม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สิรินธร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43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43.00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สำโรง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93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93.00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สว่างวีระวงศ์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21.43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นาเยีย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เดชอุดม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228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114.00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ทุ่งศรีอุดม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41.67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น้ำยืน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134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134.00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น้ำขุ่น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นาจะหลวย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45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45.00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0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บุณฑริก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200" b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</a:t>
                      </a:r>
                      <a:endParaRPr lang="en-US" sz="12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34.00</a:t>
                      </a:r>
                      <a:endParaRPr lang="en-US" sz="18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65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CCFF66"/>
          </a:solidFill>
        </p:spPr>
        <p:txBody>
          <a:bodyPr>
            <a:normAutofit/>
          </a:bodyPr>
          <a:lstStyle/>
          <a:p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ปัญหาระบบสมัครใจบำบัด</a:t>
            </a:r>
            <a:endParaRPr lang="en-US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49080"/>
          </a:xfrm>
        </p:spPr>
        <p:txBody>
          <a:bodyPr>
            <a:normAutofit/>
          </a:bodyPr>
          <a:lstStyle/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ผู้เสพสารเสพติดที่เข้าสู่ระบบสมัครใจในโรงพยาบาลมีจำนวนน้อย (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30.81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ผู้เข้ารับการบำบัดไม่ครบตามโปรแกรม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เดือน (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19.25%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ความไม่เข้าใจของประชาชนตามแนวคิด “ผู้เสพคือผู้ป่วย” (โรคสมองติดยา)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ผู้ปกครองและสถานศึกษา ยังไม่เข้าใจระบบรายงานของข้อมูลซึ่งถือว่าเป็นความลับ ซึ่งไม่สามารถเปิดเผยและไม่ใช่ประวัติอาชญากร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7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06090"/>
          </a:xfrm>
          <a:solidFill>
            <a:srgbClr val="CCFF66"/>
          </a:solidFill>
        </p:spPr>
        <p:txBody>
          <a:bodyPr>
            <a:normAutofit/>
          </a:bodyPr>
          <a:lstStyle/>
          <a:p>
            <a:r>
              <a:rPr lang="th-TH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แนวทางการแก้ไข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917032"/>
          </a:xfrm>
        </p:spPr>
        <p:txBody>
          <a:bodyPr>
            <a:normAutofit/>
          </a:bodyPr>
          <a:lstStyle/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ประสานงานพื้นที่ทุกอำเภอคัดกรองผู้เสพผู้ติดจากการคัดเลือกทหารเกณฑ์ เพื่อเข้าสู่กระบวนการบำบัด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สร้างความเชื่อมั่นในระบบการบำบัดของโรงพยาบาลระหว่างผู้ให้การบำบัดและผู้รับการบำบัด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สร้างความเข้าใจกับประชาชนเรื่อง โรคสมองติดยา</a:t>
            </a:r>
          </a:p>
          <a:p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ทำความเข้าใจกับผู้ปกครองและสถานศึกษา ถึงระบบรายงานยาเสพติด</a:t>
            </a:r>
          </a:p>
          <a:p>
            <a:endParaRPr lang="th-TH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9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5090</TotalTime>
  <Words>809</Words>
  <Application>Microsoft Office PowerPoint</Application>
  <PresentationFormat>On-screen Show (4:3)</PresentationFormat>
  <Paragraphs>338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เป้าหมาย/ผลงาน การบำบัด  (ยอดสะสมเดือนมีนาคม 2562)</vt:lpstr>
      <vt:lpstr>PowerPoint Presentation</vt:lpstr>
      <vt:lpstr>ผู้เข้ารับการบำบัดยาเสพติดระบบสมัครใจบำบัดใน รพ.  ยอดสะสมเดือนมีนาคม  2562</vt:lpstr>
      <vt:lpstr>ผู้เข้ารับการบำบัดยาเสพติดระบบสมัครใจบำบัดใน รพ.  ยอดสะสมเดือนมีนาคม  2562</vt:lpstr>
      <vt:lpstr>ผู้เข้ารับการบำบัดยาเสพติดระบบบังคับบำบัด แบบไม่ควบคุมตัวใน รพ.  ยอดสะสมเดือนมีนาคม  2562</vt:lpstr>
      <vt:lpstr>ผู้เข้ารับการบำบัดยาเสพติดระบบบังคับบำบัด แบบไม่ควบคุมตัวใน รพ.  ยอดสะสมเดือนมีนาคม  2562</vt:lpstr>
      <vt:lpstr>ปัญหาระบบสมัครใจบำบัด</vt:lpstr>
      <vt:lpstr>แนวทางการแก้ไข</vt:lpstr>
      <vt:lpstr>ประชาสัมพันธ์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lenovo</cp:lastModifiedBy>
  <cp:revision>384</cp:revision>
  <cp:lastPrinted>2019-03-19T09:53:14Z</cp:lastPrinted>
  <dcterms:created xsi:type="dcterms:W3CDTF">2017-05-25T08:57:49Z</dcterms:created>
  <dcterms:modified xsi:type="dcterms:W3CDTF">2019-03-26T08:35:45Z</dcterms:modified>
</cp:coreProperties>
</file>